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84"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466"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9DA0479-CFAD-4C05-A236-B7779FF80DB0}" type="datetimeFigureOut">
              <a:rPr lang="ru-RU" smtClean="0"/>
              <a:pPr/>
              <a:t>20.06.2018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1D1DA96-6C34-4F21-A02C-BAD66B64CDB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DA0479-CFAD-4C05-A236-B7779FF80DB0}" type="datetimeFigureOut">
              <a:rPr lang="ru-RU" smtClean="0"/>
              <a:pPr/>
              <a:t>20.06.2018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D1DA96-6C34-4F21-A02C-BAD66B64CDB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DA0479-CFAD-4C05-A236-B7779FF80DB0}" type="datetimeFigureOut">
              <a:rPr lang="ru-RU" smtClean="0"/>
              <a:pPr/>
              <a:t>20.06.2018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D1DA96-6C34-4F21-A02C-BAD66B64CDB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DA0479-CFAD-4C05-A236-B7779FF80DB0}" type="datetimeFigureOut">
              <a:rPr lang="ru-RU" smtClean="0"/>
              <a:pPr/>
              <a:t>20.06.2018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D1DA96-6C34-4F21-A02C-BAD66B64CDB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9DA0479-CFAD-4C05-A236-B7779FF80DB0}" type="datetimeFigureOut">
              <a:rPr lang="ru-RU" smtClean="0"/>
              <a:pPr/>
              <a:t>20.06.2018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D1DA96-6C34-4F21-A02C-BAD66B64CDB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9DA0479-CFAD-4C05-A236-B7779FF80DB0}" type="datetimeFigureOut">
              <a:rPr lang="ru-RU" smtClean="0"/>
              <a:pPr/>
              <a:t>20.06.2018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D1DA96-6C34-4F21-A02C-BAD66B64CDB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9DA0479-CFAD-4C05-A236-B7779FF80DB0}" type="datetimeFigureOut">
              <a:rPr lang="ru-RU" smtClean="0"/>
              <a:pPr/>
              <a:t>20.06.2018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D1DA96-6C34-4F21-A02C-BAD66B64CDB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9DA0479-CFAD-4C05-A236-B7779FF80DB0}" type="datetimeFigureOut">
              <a:rPr lang="ru-RU" smtClean="0"/>
              <a:pPr/>
              <a:t>20.06.2018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D1DA96-6C34-4F21-A02C-BAD66B64CDB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DA0479-CFAD-4C05-A236-B7779FF80DB0}" type="datetimeFigureOut">
              <a:rPr lang="ru-RU" smtClean="0"/>
              <a:pPr/>
              <a:t>20.06.2018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D1DA96-6C34-4F21-A02C-BAD66B64CDB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9DA0479-CFAD-4C05-A236-B7779FF80DB0}" type="datetimeFigureOut">
              <a:rPr lang="ru-RU" smtClean="0"/>
              <a:pPr/>
              <a:t>20.06.2018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D1DA96-6C34-4F21-A02C-BAD66B64CDB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9DA0479-CFAD-4C05-A236-B7779FF80DB0}" type="datetimeFigureOut">
              <a:rPr lang="ru-RU" smtClean="0"/>
              <a:pPr/>
              <a:t>20.06.2018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1D1DA96-6C34-4F21-A02C-BAD66B64CDB3}"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9DA0479-CFAD-4C05-A236-B7779FF80DB0}" type="datetimeFigureOut">
              <a:rPr lang="ru-RU" smtClean="0"/>
              <a:pPr/>
              <a:t>20.06.2018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D1DA96-6C34-4F21-A02C-BAD66B64CDB3}"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video" Target="file:///C:\Documents%20and%20Settings\&#1040;&#1083;&#1077;&#1082;&#1089;&#1077;&#1081;\&#1056;&#1072;&#1073;&#1086;&#1095;&#1080;&#1081;%20&#1089;&#1090;&#1086;&#1083;\&#1091;&#1088;&#1086;&#1082;&#1080;%20&#1073;&#1080;&#1086;&#1083;&#1086;&#1075;&#1080;&#1103;\&#1069;&#1082;&#1086;&#1083;&#1086;&#1075;&#1080;&#1103;%20&#1087;&#1088;&#1077;&#1079;&#1077;&#1085;&#1090;\video\0599.m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video" Target="file:///C:\Documents%20and%20Settings\&#1040;&#1083;&#1077;&#1082;&#1089;&#1077;&#1081;\&#1056;&#1072;&#1073;&#1086;&#1095;&#1080;&#1081;%20&#1089;&#1090;&#1086;&#1083;\&#1091;&#1088;&#1086;&#1082;&#1080;%20&#1073;&#1080;&#1086;&#1083;&#1086;&#1075;&#1080;&#1103;\&#1069;&#1082;&#1086;&#1083;&#1086;&#1075;&#1080;&#1103;%20&#1087;&#1088;&#1077;&#1079;&#1077;&#1085;&#1090;\video\0589.m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video" Target="file:///C:\Documents%20and%20Settings\&#1040;&#1083;&#1077;&#1082;&#1089;&#1077;&#1081;\&#1056;&#1072;&#1073;&#1086;&#1095;&#1080;&#1081;%20&#1089;&#1090;&#1086;&#1083;\&#1091;&#1088;&#1086;&#1082;&#1080;%20&#1073;&#1080;&#1086;&#1083;&#1086;&#1075;&#1080;&#1103;\&#1069;&#1082;&#1086;&#1083;&#1086;&#1075;&#1080;&#1103;%20&#1087;&#1088;&#1077;&#1079;&#1077;&#1085;&#1090;\video\0588.m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8.xml"/><Relationship Id="rId1" Type="http://schemas.openxmlformats.org/officeDocument/2006/relationships/video" Target="file:///C:\Documents%20and%20Settings\&#1040;&#1083;&#1077;&#1082;&#1089;&#1077;&#1081;\&#1056;&#1072;&#1073;&#1086;&#1095;&#1080;&#1081;%20&#1089;&#1090;&#1086;&#1083;\&#1091;&#1088;&#1086;&#1082;&#1080;%20&#1073;&#1080;&#1086;&#1083;&#1086;&#1075;&#1080;&#1103;\&#1069;&#1082;&#1086;&#1083;&#1086;&#1075;&#1080;&#1103;%20&#1087;&#1088;&#1077;&#1079;&#1077;&#1085;&#1090;\video\0587.m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8.xml"/><Relationship Id="rId1" Type="http://schemas.openxmlformats.org/officeDocument/2006/relationships/video" Target="file:///C:\Documents%20and%20Settings\&#1040;&#1083;&#1077;&#1082;&#1089;&#1077;&#1081;\&#1056;&#1072;&#1073;&#1086;&#1095;&#1080;&#1081;%20&#1089;&#1090;&#1086;&#1083;\&#1091;&#1088;&#1086;&#1082;&#1080;%20&#1073;&#1080;&#1086;&#1083;&#1086;&#1075;&#1080;&#1103;\&#1069;&#1082;&#1086;&#1083;&#1086;&#1075;&#1080;&#1103;%20&#1087;&#1088;&#1077;&#1079;&#1077;&#1085;&#1090;\video\0585.m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video" Target="file:///C:\Documents%20and%20Settings\&#1040;&#1083;&#1077;&#1082;&#1089;&#1077;&#1081;\&#1056;&#1072;&#1073;&#1086;&#1095;&#1080;&#1081;%20&#1089;&#1090;&#1086;&#1083;\&#1091;&#1088;&#1086;&#1082;&#1080;%20&#1073;&#1080;&#1086;&#1083;&#1086;&#1075;&#1080;&#1103;\&#1069;&#1082;&#1086;&#1083;&#1086;&#1075;&#1080;&#1103;%20&#1087;&#1088;&#1077;&#1079;&#1077;&#1085;&#1090;\video\0287.m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video" Target="file:///C:\Documents%20and%20Settings\&#1040;&#1083;&#1077;&#1082;&#1089;&#1077;&#1081;\&#1056;&#1072;&#1073;&#1086;&#1095;&#1080;&#1081;%20&#1089;&#1090;&#1086;&#1083;\&#1091;&#1088;&#1086;&#1082;&#1080;%20&#1073;&#1080;&#1086;&#1083;&#1086;&#1075;&#1080;&#1103;\&#1069;&#1082;&#1086;&#1083;&#1086;&#1075;&#1080;&#1103;%20&#1087;&#1088;&#1077;&#1079;&#1077;&#1085;&#1090;\video\0520.m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xml"/><Relationship Id="rId1" Type="http://schemas.openxmlformats.org/officeDocument/2006/relationships/video" Target="file:///C:\Documents%20and%20Settings\&#1040;&#1083;&#1077;&#1082;&#1089;&#1077;&#1081;\&#1056;&#1072;&#1073;&#1086;&#1095;&#1080;&#1081;%20&#1089;&#1090;&#1086;&#1083;\&#1091;&#1088;&#1086;&#1082;&#1080;%20&#1073;&#1080;&#1086;&#1083;&#1086;&#1075;&#1080;&#1103;\&#1069;&#1082;&#1086;&#1083;&#1086;&#1075;&#1080;&#1103;%20&#1087;&#1088;&#1077;&#1079;&#1077;&#1085;&#1090;\video\0306.m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Биотические факторы</a:t>
            </a: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smtClean="0"/>
              <a:t>Внутривидовая конкуренция</a:t>
            </a:r>
            <a:endParaRPr lang="ru-RU" dirty="0"/>
          </a:p>
        </p:txBody>
      </p:sp>
      <p:sp>
        <p:nvSpPr>
          <p:cNvPr id="3" name="Текст 2"/>
          <p:cNvSpPr>
            <a:spLocks noGrp="1"/>
          </p:cNvSpPr>
          <p:nvPr>
            <p:ph type="body" idx="2"/>
          </p:nvPr>
        </p:nvSpPr>
        <p:spPr>
          <a:xfrm>
            <a:off x="214282" y="1285860"/>
            <a:ext cx="2743200" cy="4572000"/>
          </a:xfrm>
        </p:spPr>
        <p:txBody>
          <a:bodyPr>
            <a:normAutofit fontScale="92500" lnSpcReduction="10000"/>
          </a:bodyPr>
          <a:lstStyle/>
          <a:p>
            <a:r>
              <a:rPr lang="ru-RU" dirty="0" smtClean="0"/>
              <a:t>Формы проявления внутривидовой конкуренции различны. Например, это может быть территориальное поведение, когда животное защищает место своего размножения и окружающее его пространство.</a:t>
            </a:r>
          </a:p>
          <a:p>
            <a:r>
              <a:rPr lang="ru-RU" dirty="0" smtClean="0"/>
              <a:t>     Чаще всего внутривидовая конкуренция начинается за пищу, когда в результате интенсивного размножения число особей в популяции настолько увеличивается, что пищи на всех может не хватить. При этом самые сильные и здоровые особи уничтожают более слабых или подавляют развитие своих сородичей. Другим проявлением внутривидовой конкуренции является социальная иерархия, характеризующаяся появлением в популяции особей доминирующих и подчинённых.</a:t>
            </a:r>
            <a:endParaRPr lang="ru-RU" dirty="0"/>
          </a:p>
        </p:txBody>
      </p:sp>
      <p:pic>
        <p:nvPicPr>
          <p:cNvPr id="1026" name="Picture 2" descr="C:\Documents and Settings\Алексей\Рабочий стол\Collection\big\0295.jpg"/>
          <p:cNvPicPr>
            <a:picLocks noGrp="1" noChangeAspect="1" noChangeArrowheads="1"/>
          </p:cNvPicPr>
          <p:nvPr>
            <p:ph sz="half" idx="1"/>
          </p:nvPr>
        </p:nvPicPr>
        <p:blipFill>
          <a:blip r:embed="rId2"/>
          <a:srcRect/>
          <a:stretch>
            <a:fillRect/>
          </a:stretch>
        </p:blipFill>
        <p:spPr bwMode="auto">
          <a:xfrm>
            <a:off x="3857620" y="0"/>
            <a:ext cx="5286380" cy="3158612"/>
          </a:xfrm>
          <a:prstGeom prst="rect">
            <a:avLst/>
          </a:prstGeom>
          <a:noFill/>
        </p:spPr>
      </p:pic>
      <p:pic>
        <p:nvPicPr>
          <p:cNvPr id="1027" name="Picture 3" descr="C:\Documents and Settings\Алексей\Рабочий стол\Collection\big\0284.jpg"/>
          <p:cNvPicPr>
            <a:picLocks noChangeAspect="1" noChangeArrowheads="1"/>
          </p:cNvPicPr>
          <p:nvPr/>
        </p:nvPicPr>
        <p:blipFill>
          <a:blip r:embed="rId3"/>
          <a:srcRect/>
          <a:stretch>
            <a:fillRect/>
          </a:stretch>
        </p:blipFill>
        <p:spPr bwMode="auto">
          <a:xfrm>
            <a:off x="3500430" y="3204916"/>
            <a:ext cx="5524512" cy="36530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err="1" smtClean="0"/>
              <a:t>Аменсализм</a:t>
            </a:r>
            <a:endParaRPr lang="ru-RU" dirty="0"/>
          </a:p>
        </p:txBody>
      </p:sp>
      <p:sp>
        <p:nvSpPr>
          <p:cNvPr id="3" name="Текст 2"/>
          <p:cNvSpPr>
            <a:spLocks noGrp="1"/>
          </p:cNvSpPr>
          <p:nvPr>
            <p:ph type="body" idx="2"/>
          </p:nvPr>
        </p:nvSpPr>
        <p:spPr>
          <a:xfrm>
            <a:off x="285720" y="1285860"/>
            <a:ext cx="2743200" cy="4572000"/>
          </a:xfrm>
        </p:spPr>
        <p:txBody>
          <a:bodyPr>
            <a:normAutofit lnSpcReduction="10000"/>
          </a:bodyPr>
          <a:lstStyle/>
          <a:p>
            <a:r>
              <a:rPr lang="ru-RU" dirty="0" err="1" smtClean="0"/>
              <a:t>Аменсализм</a:t>
            </a:r>
            <a:r>
              <a:rPr lang="ru-RU" dirty="0" smtClean="0"/>
              <a:t> - это такие биотические отношения, при которых для одного из двух взаимодействующих видов последствия совместного обитания отрицательны (угнетение роста, размножения и др.), а для другого - безразличны.</a:t>
            </a:r>
          </a:p>
          <a:p>
            <a:r>
              <a:rPr lang="ru-RU" dirty="0" smtClean="0"/>
              <a:t>     Примером </a:t>
            </a:r>
            <a:r>
              <a:rPr lang="ru-RU" dirty="0" err="1" smtClean="0"/>
              <a:t>аменсализма</a:t>
            </a:r>
            <a:r>
              <a:rPr lang="ru-RU" dirty="0" smtClean="0"/>
              <a:t> могут быть отношения между северными оленями и гнездящимися на земле птицами (в частности, белыми куропатками или куликами-песочниками) во время прохода больших мигрирующих стад северных оленей по тундре. Под копытами оленей гибнут кладки яиц и птенцы </a:t>
            </a:r>
            <a:r>
              <a:rPr lang="ru-RU" dirty="0" err="1" smtClean="0"/>
              <a:t>наземно</a:t>
            </a:r>
            <a:r>
              <a:rPr lang="ru-RU" dirty="0" smtClean="0"/>
              <a:t> гнездящихся птиц, причем эта гибель совершенно безразлична для оленей.</a:t>
            </a:r>
            <a:endParaRPr lang="ru-RU" dirty="0"/>
          </a:p>
        </p:txBody>
      </p:sp>
      <p:pic>
        <p:nvPicPr>
          <p:cNvPr id="12291" name="Picture 3" descr="C:\Users\1\Desktop\big\0290.jpg"/>
          <p:cNvPicPr>
            <a:picLocks noChangeAspect="1" noChangeArrowheads="1"/>
          </p:cNvPicPr>
          <p:nvPr/>
        </p:nvPicPr>
        <p:blipFill>
          <a:blip r:embed="rId2"/>
          <a:srcRect/>
          <a:stretch>
            <a:fillRect/>
          </a:stretch>
        </p:blipFill>
        <p:spPr bwMode="auto">
          <a:xfrm>
            <a:off x="3428992" y="3429000"/>
            <a:ext cx="4810132" cy="3204750"/>
          </a:xfrm>
          <a:prstGeom prst="rect">
            <a:avLst/>
          </a:prstGeom>
          <a:noFill/>
        </p:spPr>
      </p:pic>
      <p:pic>
        <p:nvPicPr>
          <p:cNvPr id="12290" name="Picture 2" descr="C:\Users\1\Desktop\big\0289.jpg"/>
          <p:cNvPicPr>
            <a:picLocks noGrp="1" noChangeAspect="1" noChangeArrowheads="1"/>
          </p:cNvPicPr>
          <p:nvPr>
            <p:ph sz="half" idx="1"/>
          </p:nvPr>
        </p:nvPicPr>
        <p:blipFill>
          <a:blip r:embed="rId3"/>
          <a:srcRect/>
          <a:stretch>
            <a:fillRect/>
          </a:stretch>
        </p:blipFill>
        <p:spPr bwMode="auto">
          <a:xfrm>
            <a:off x="3500430" y="285728"/>
            <a:ext cx="5397502" cy="3571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smtClean="0"/>
              <a:t>Аллелопатия</a:t>
            </a:r>
            <a:endParaRPr lang="ru-RU" dirty="0"/>
          </a:p>
        </p:txBody>
      </p:sp>
      <p:sp>
        <p:nvSpPr>
          <p:cNvPr id="3" name="Текст 2"/>
          <p:cNvSpPr>
            <a:spLocks noGrp="1"/>
          </p:cNvSpPr>
          <p:nvPr>
            <p:ph type="body" idx="2"/>
          </p:nvPr>
        </p:nvSpPr>
        <p:spPr>
          <a:xfrm>
            <a:off x="214282" y="1357298"/>
            <a:ext cx="2743200" cy="4572000"/>
          </a:xfrm>
        </p:spPr>
        <p:txBody>
          <a:bodyPr/>
          <a:lstStyle/>
          <a:p>
            <a:r>
              <a:rPr lang="ru-RU" dirty="0" smtClean="0"/>
              <a:t>Аллелопатия – взаимодействие организмов посредством специфически действующих продуктов обмена.</a:t>
            </a:r>
          </a:p>
          <a:p>
            <a:r>
              <a:rPr lang="ru-RU" dirty="0" smtClean="0"/>
              <a:t>     Например, орех и дуб своими фитонцидами угнетают травянистую растительность под кроной. Корневые выделения некоторых злаков (пырея, костра) тормозят рост не только других трав, но и даже деревьев.</a:t>
            </a:r>
            <a:endParaRPr lang="ru-RU" dirty="0"/>
          </a:p>
        </p:txBody>
      </p:sp>
      <p:pic>
        <p:nvPicPr>
          <p:cNvPr id="13314" name="Picture 2" descr="C:\Users\1\Desktop\big\0291.jpg"/>
          <p:cNvPicPr>
            <a:picLocks noGrp="1" noChangeAspect="1" noChangeArrowheads="1"/>
          </p:cNvPicPr>
          <p:nvPr>
            <p:ph sz="half" idx="1"/>
          </p:nvPr>
        </p:nvPicPr>
        <p:blipFill>
          <a:blip r:embed="rId2"/>
          <a:srcRect/>
          <a:stretch>
            <a:fillRect/>
          </a:stretch>
        </p:blipFill>
        <p:spPr bwMode="auto">
          <a:xfrm>
            <a:off x="3010518" y="857232"/>
            <a:ext cx="5676282" cy="55007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smtClean="0"/>
              <a:t>Нейтрализм</a:t>
            </a:r>
            <a:endParaRPr lang="ru-RU" dirty="0"/>
          </a:p>
        </p:txBody>
      </p:sp>
      <p:sp>
        <p:nvSpPr>
          <p:cNvPr id="3" name="Текст 2"/>
          <p:cNvSpPr>
            <a:spLocks noGrp="1"/>
          </p:cNvSpPr>
          <p:nvPr>
            <p:ph type="body" idx="2"/>
          </p:nvPr>
        </p:nvSpPr>
        <p:spPr>
          <a:xfrm>
            <a:off x="285720" y="1285860"/>
            <a:ext cx="2743200" cy="4572000"/>
          </a:xfrm>
        </p:spPr>
        <p:txBody>
          <a:bodyPr/>
          <a:lstStyle/>
          <a:p>
            <a:r>
              <a:rPr lang="ru-RU" dirty="0" smtClean="0"/>
              <a:t>Нейтрализм  (нейтральные отношения) - это такая форма биотических взаимодействий, при которой виды не связаны друг с другом непосредственно и даже не контактируют между собой, но зависят от состояния сообщества в целом. Отсутствие влияния, то есть нейтральные отношения.</a:t>
            </a:r>
            <a:endParaRPr lang="ru-RU" dirty="0"/>
          </a:p>
        </p:txBody>
      </p:sp>
      <p:pic>
        <p:nvPicPr>
          <p:cNvPr id="14338" name="Picture 2" descr="C:\Users\1\Desktop\big\0292.jpg"/>
          <p:cNvPicPr>
            <a:picLocks noGrp="1" noChangeAspect="1" noChangeArrowheads="1"/>
          </p:cNvPicPr>
          <p:nvPr>
            <p:ph sz="half" idx="1"/>
          </p:nvPr>
        </p:nvPicPr>
        <p:blipFill>
          <a:blip r:embed="rId2"/>
          <a:srcRect/>
          <a:stretch>
            <a:fillRect/>
          </a:stretch>
        </p:blipFill>
        <p:spPr bwMode="auto">
          <a:xfrm>
            <a:off x="3214678" y="1101286"/>
            <a:ext cx="5643602" cy="4232702"/>
          </a:xfrm>
          <a:prstGeom prst="rect">
            <a:avLst/>
          </a:prstGeom>
          <a:noFill/>
        </p:spPr>
      </p:pic>
      <p:pic>
        <p:nvPicPr>
          <p:cNvPr id="14339" name="Picture 3" descr="C:\Users\1\Desktop\big\0293.jpg"/>
          <p:cNvPicPr>
            <a:picLocks noChangeAspect="1" noChangeArrowheads="1"/>
          </p:cNvPicPr>
          <p:nvPr/>
        </p:nvPicPr>
        <p:blipFill>
          <a:blip r:embed="rId3"/>
          <a:srcRect/>
          <a:stretch>
            <a:fillRect/>
          </a:stretch>
        </p:blipFill>
        <p:spPr bwMode="auto">
          <a:xfrm>
            <a:off x="285720" y="3571876"/>
            <a:ext cx="4000503" cy="300037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smtClean="0"/>
              <a:t>Эффект группы</a:t>
            </a:r>
            <a:endParaRPr lang="ru-RU" dirty="0"/>
          </a:p>
        </p:txBody>
      </p:sp>
      <p:sp>
        <p:nvSpPr>
          <p:cNvPr id="3" name="Текст 2"/>
          <p:cNvSpPr>
            <a:spLocks noGrp="1"/>
          </p:cNvSpPr>
          <p:nvPr>
            <p:ph type="body" idx="2"/>
          </p:nvPr>
        </p:nvSpPr>
        <p:spPr>
          <a:xfrm>
            <a:off x="285720" y="1285860"/>
            <a:ext cx="2743200" cy="4572000"/>
          </a:xfrm>
        </p:spPr>
        <p:txBody>
          <a:bodyPr/>
          <a:lstStyle/>
          <a:p>
            <a:r>
              <a:rPr lang="ru-RU" dirty="0" smtClean="0"/>
              <a:t>Эффект группы, или "групповой эффект" - это оптимизация физиологических процессов, ведущая к повышению жизнеспособности особей при их совместном существовании.</a:t>
            </a:r>
          </a:p>
          <a:p>
            <a:r>
              <a:rPr lang="ru-RU" dirty="0" smtClean="0"/>
              <a:t>     Это влияние группы как таковой и числа особей в группе на поведение, физиологию, развитие и размножение особей своего вида через различные органы чувств.</a:t>
            </a:r>
            <a:endParaRPr lang="ru-RU" dirty="0"/>
          </a:p>
        </p:txBody>
      </p:sp>
      <p:pic>
        <p:nvPicPr>
          <p:cNvPr id="15362" name="Picture 2" descr="C:\Users\1\Desktop\big\0294.jpg"/>
          <p:cNvPicPr>
            <a:picLocks noGrp="1" noChangeAspect="1" noChangeArrowheads="1"/>
          </p:cNvPicPr>
          <p:nvPr>
            <p:ph sz="half" idx="1"/>
          </p:nvPr>
        </p:nvPicPr>
        <p:blipFill>
          <a:blip r:embed="rId2"/>
          <a:srcRect/>
          <a:stretch>
            <a:fillRect/>
          </a:stretch>
        </p:blipFill>
        <p:spPr bwMode="auto">
          <a:xfrm>
            <a:off x="3190620" y="1071546"/>
            <a:ext cx="5596650" cy="47863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E:\симбиоз\mikoriza-gribov.jpg"/>
          <p:cNvPicPr>
            <a:picLocks noChangeAspect="1" noChangeArrowheads="1"/>
          </p:cNvPicPr>
          <p:nvPr/>
        </p:nvPicPr>
        <p:blipFill>
          <a:blip r:embed="rId2"/>
          <a:srcRect/>
          <a:stretch>
            <a:fillRect/>
          </a:stretch>
        </p:blipFill>
        <p:spPr bwMode="auto">
          <a:xfrm>
            <a:off x="2786050" y="285728"/>
            <a:ext cx="3643338" cy="3714776"/>
          </a:xfrm>
          <a:prstGeom prst="rect">
            <a:avLst/>
          </a:prstGeom>
          <a:noFill/>
        </p:spPr>
      </p:pic>
      <p:sp>
        <p:nvSpPr>
          <p:cNvPr id="2" name="Заголовок 1"/>
          <p:cNvSpPr>
            <a:spLocks noGrp="1"/>
          </p:cNvSpPr>
          <p:nvPr>
            <p:ph type="title"/>
          </p:nvPr>
        </p:nvSpPr>
        <p:spPr>
          <a:xfrm>
            <a:off x="0" y="0"/>
            <a:ext cx="2743200" cy="1162050"/>
          </a:xfrm>
        </p:spPr>
        <p:txBody>
          <a:bodyPr/>
          <a:lstStyle/>
          <a:p>
            <a:pPr algn="ctr"/>
            <a:r>
              <a:rPr lang="ru-RU" dirty="0" smtClean="0"/>
              <a:t>Симбиоз</a:t>
            </a:r>
            <a:endParaRPr lang="ru-RU" dirty="0"/>
          </a:p>
        </p:txBody>
      </p:sp>
      <p:sp>
        <p:nvSpPr>
          <p:cNvPr id="3" name="Текст 2"/>
          <p:cNvSpPr>
            <a:spLocks noGrp="1"/>
          </p:cNvSpPr>
          <p:nvPr>
            <p:ph type="body" idx="2"/>
          </p:nvPr>
        </p:nvSpPr>
        <p:spPr>
          <a:xfrm>
            <a:off x="285720" y="1285860"/>
            <a:ext cx="2743200" cy="4572000"/>
          </a:xfrm>
        </p:spPr>
        <p:txBody>
          <a:bodyPr>
            <a:normAutofit lnSpcReduction="10000"/>
          </a:bodyPr>
          <a:lstStyle/>
          <a:p>
            <a:r>
              <a:rPr lang="ru-RU" dirty="0" smtClean="0"/>
              <a:t>Симбиоз (греч. </a:t>
            </a:r>
            <a:r>
              <a:rPr lang="ru-RU" dirty="0" err="1" smtClean="0"/>
              <a:t>Symbiosis</a:t>
            </a:r>
            <a:r>
              <a:rPr lang="ru-RU" dirty="0" smtClean="0"/>
              <a:t> – совместная жизнь) – это различные формы совместного существования организмов разных видов. Термин "симбиоз" предложил Де </a:t>
            </a:r>
            <a:r>
              <a:rPr lang="ru-RU" dirty="0" err="1" smtClean="0"/>
              <a:t>Бари</a:t>
            </a:r>
            <a:r>
              <a:rPr lang="ru-RU" dirty="0" smtClean="0"/>
              <a:t> в 1879 г. Основой для возникновения симбиозов могут служить такие взаимоотношения, как питание одного из партнёров за счёт другого неиспользованными остатками пищи, то есть нахлебничество,  поселение на поверхности или внутри тела другого и т.д. Симбиоз бывает факультативным, т.е. необязательным, когда каждый из организмов при отсутствии партнёра может жить самостоятельно, и облигатным, т.е. обязательным, когда самостоятельное существование невозможно.</a:t>
            </a:r>
            <a:endParaRPr lang="ru-RU" dirty="0"/>
          </a:p>
        </p:txBody>
      </p:sp>
      <p:pic>
        <p:nvPicPr>
          <p:cNvPr id="1027" name="Picture 3" descr="E:\симбиоз\clownfish_640-315x237.jpg"/>
          <p:cNvPicPr>
            <a:picLocks noChangeAspect="1" noChangeArrowheads="1"/>
          </p:cNvPicPr>
          <p:nvPr/>
        </p:nvPicPr>
        <p:blipFill>
          <a:blip r:embed="rId3"/>
          <a:srcRect/>
          <a:stretch>
            <a:fillRect/>
          </a:stretch>
        </p:blipFill>
        <p:spPr bwMode="auto">
          <a:xfrm>
            <a:off x="5929322" y="4143380"/>
            <a:ext cx="3000375" cy="2257425"/>
          </a:xfrm>
          <a:prstGeom prst="rect">
            <a:avLst/>
          </a:prstGeom>
          <a:noFill/>
        </p:spPr>
      </p:pic>
      <p:pic>
        <p:nvPicPr>
          <p:cNvPr id="1028" name="Picture 4" descr="E:\симбиоз\image008.jpg"/>
          <p:cNvPicPr>
            <a:picLocks noChangeAspect="1" noChangeArrowheads="1"/>
          </p:cNvPicPr>
          <p:nvPr/>
        </p:nvPicPr>
        <p:blipFill>
          <a:blip r:embed="rId4"/>
          <a:srcRect/>
          <a:stretch>
            <a:fillRect/>
          </a:stretch>
        </p:blipFill>
        <p:spPr bwMode="auto">
          <a:xfrm>
            <a:off x="3143240" y="3857628"/>
            <a:ext cx="2428875" cy="2628900"/>
          </a:xfrm>
          <a:prstGeom prst="rect">
            <a:avLst/>
          </a:prstGeom>
          <a:noFill/>
        </p:spPr>
      </p:pic>
      <p:pic>
        <p:nvPicPr>
          <p:cNvPr id="90114" name="Picture 2" descr="C:\Program Files\Образовательные комплексы\Биология, 6 кл\E4HOME_BIO6\data\res\DL_RES_C872D468-0A01-022A-011E-0DD3023007A7\[R75-BIO69_6]_[PF_D-192].jpeg"/>
          <p:cNvPicPr>
            <a:picLocks noChangeAspect="1" noChangeArrowheads="1"/>
          </p:cNvPicPr>
          <p:nvPr/>
        </p:nvPicPr>
        <p:blipFill>
          <a:blip r:embed="rId5"/>
          <a:srcRect/>
          <a:stretch>
            <a:fillRect/>
          </a:stretch>
        </p:blipFill>
        <p:spPr bwMode="auto">
          <a:xfrm>
            <a:off x="6096016" y="285728"/>
            <a:ext cx="2952733" cy="22145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smtClean="0"/>
              <a:t>Комменсализм</a:t>
            </a:r>
            <a:endParaRPr lang="ru-RU" dirty="0"/>
          </a:p>
        </p:txBody>
      </p:sp>
      <p:sp>
        <p:nvSpPr>
          <p:cNvPr id="3" name="Текст 2"/>
          <p:cNvSpPr>
            <a:spLocks noGrp="1"/>
          </p:cNvSpPr>
          <p:nvPr>
            <p:ph type="body" idx="2"/>
          </p:nvPr>
        </p:nvSpPr>
        <p:spPr>
          <a:xfrm>
            <a:off x="357158" y="1357298"/>
            <a:ext cx="2743200" cy="4572000"/>
          </a:xfrm>
        </p:spPr>
        <p:txBody>
          <a:bodyPr/>
          <a:lstStyle/>
          <a:p>
            <a:r>
              <a:rPr lang="ru-RU" dirty="0" smtClean="0"/>
              <a:t>Комменсализм (лат. </a:t>
            </a:r>
            <a:r>
              <a:rPr lang="ru-RU" dirty="0" err="1" smtClean="0"/>
              <a:t>Com</a:t>
            </a:r>
            <a:r>
              <a:rPr lang="ru-RU" dirty="0" smtClean="0"/>
              <a:t> – совместно; </a:t>
            </a:r>
            <a:r>
              <a:rPr lang="ru-RU" dirty="0" err="1" smtClean="0"/>
              <a:t>mensa</a:t>
            </a:r>
            <a:r>
              <a:rPr lang="ru-RU" dirty="0" smtClean="0"/>
              <a:t> – стол, трапеза) – форма симбиоза, при которой один из членов системы (комменсал) питается остатками пищи или продуктами выделения другого (хозяина), не причиняя последнему вреда.</a:t>
            </a:r>
          </a:p>
          <a:p>
            <a:r>
              <a:rPr lang="ru-RU" dirty="0" smtClean="0"/>
              <a:t>     При этом для основных видов (видов-хозяев) присутствие комменсалов безразлично.</a:t>
            </a:r>
          </a:p>
          <a:p>
            <a:r>
              <a:rPr lang="ru-RU" dirty="0" smtClean="0"/>
              <a:t>     Существуют различные формы комменсализма: пищевые (нахлебничество, или </a:t>
            </a:r>
            <a:r>
              <a:rPr lang="ru-RU" dirty="0" err="1" smtClean="0"/>
              <a:t>сотрапезничество</a:t>
            </a:r>
            <a:r>
              <a:rPr lang="ru-RU" dirty="0" smtClean="0"/>
              <a:t>), "жилищные"  (</a:t>
            </a:r>
            <a:r>
              <a:rPr lang="ru-RU" dirty="0" err="1" smtClean="0"/>
              <a:t>квартиранство</a:t>
            </a:r>
            <a:r>
              <a:rPr lang="ru-RU" dirty="0" smtClean="0"/>
              <a:t>)  и другие.</a:t>
            </a:r>
            <a:endParaRPr lang="ru-RU" dirty="0"/>
          </a:p>
        </p:txBody>
      </p:sp>
      <p:pic>
        <p:nvPicPr>
          <p:cNvPr id="16387" name="Picture 3" descr="C:\Users\1\Desktop\big\0296.jpg"/>
          <p:cNvPicPr>
            <a:picLocks noGrp="1" noChangeAspect="1" noChangeArrowheads="1"/>
          </p:cNvPicPr>
          <p:nvPr>
            <p:ph sz="half" idx="1"/>
          </p:nvPr>
        </p:nvPicPr>
        <p:blipFill>
          <a:blip r:embed="rId2"/>
          <a:srcRect/>
          <a:stretch>
            <a:fillRect/>
          </a:stretch>
        </p:blipFill>
        <p:spPr bwMode="auto">
          <a:xfrm>
            <a:off x="3575050" y="2243574"/>
            <a:ext cx="5111750" cy="34376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err="1" smtClean="0"/>
              <a:t>Форезия</a:t>
            </a:r>
            <a:endParaRPr lang="ru-RU" dirty="0"/>
          </a:p>
        </p:txBody>
      </p:sp>
      <p:sp>
        <p:nvSpPr>
          <p:cNvPr id="3" name="Текст 2"/>
          <p:cNvSpPr>
            <a:spLocks noGrp="1"/>
          </p:cNvSpPr>
          <p:nvPr>
            <p:ph type="body" idx="2"/>
          </p:nvPr>
        </p:nvSpPr>
        <p:spPr>
          <a:xfrm>
            <a:off x="285720" y="1357298"/>
            <a:ext cx="2743200" cy="4572000"/>
          </a:xfrm>
        </p:spPr>
        <p:txBody>
          <a:bodyPr/>
          <a:lstStyle/>
          <a:p>
            <a:r>
              <a:rPr lang="ru-RU" dirty="0" smtClean="0"/>
              <a:t>Явление, когда один организм перемещает в пространстве другой, получило название </a:t>
            </a:r>
            <a:r>
              <a:rPr lang="ru-RU" dirty="0" err="1" smtClean="0"/>
              <a:t>форезии</a:t>
            </a:r>
            <a:r>
              <a:rPr lang="ru-RU" dirty="0" smtClean="0"/>
              <a:t> (греч. </a:t>
            </a:r>
            <a:r>
              <a:rPr lang="ru-RU" dirty="0" err="1" smtClean="0"/>
              <a:t>Phoreo</a:t>
            </a:r>
            <a:r>
              <a:rPr lang="ru-RU" dirty="0" smtClean="0"/>
              <a:t> – ношу).</a:t>
            </a:r>
            <a:endParaRPr lang="ru-RU" dirty="0"/>
          </a:p>
        </p:txBody>
      </p:sp>
      <p:pic>
        <p:nvPicPr>
          <p:cNvPr id="18434" name="Picture 2" descr="C:\Users\1\Desktop\big\0297.jpg"/>
          <p:cNvPicPr>
            <a:picLocks noGrp="1" noChangeAspect="1" noChangeArrowheads="1"/>
          </p:cNvPicPr>
          <p:nvPr>
            <p:ph sz="half" idx="1"/>
          </p:nvPr>
        </p:nvPicPr>
        <p:blipFill>
          <a:blip r:embed="rId2"/>
          <a:srcRect/>
          <a:stretch>
            <a:fillRect/>
          </a:stretch>
        </p:blipFill>
        <p:spPr bwMode="auto">
          <a:xfrm>
            <a:off x="2928926" y="500042"/>
            <a:ext cx="5900750" cy="528641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2743200" cy="1162050"/>
          </a:xfrm>
        </p:spPr>
        <p:txBody>
          <a:bodyPr/>
          <a:lstStyle/>
          <a:p>
            <a:pPr algn="ctr"/>
            <a:r>
              <a:rPr lang="ru-RU" dirty="0" smtClean="0"/>
              <a:t>Факультативный мутуализм</a:t>
            </a:r>
            <a:endParaRPr lang="ru-RU" dirty="0"/>
          </a:p>
        </p:txBody>
      </p:sp>
      <p:sp>
        <p:nvSpPr>
          <p:cNvPr id="3" name="Текст 2"/>
          <p:cNvSpPr>
            <a:spLocks noGrp="1"/>
          </p:cNvSpPr>
          <p:nvPr>
            <p:ph type="body" idx="2"/>
          </p:nvPr>
        </p:nvSpPr>
        <p:spPr>
          <a:xfrm>
            <a:off x="357158" y="1357298"/>
            <a:ext cx="2743200" cy="4572000"/>
          </a:xfrm>
        </p:spPr>
        <p:txBody>
          <a:bodyPr/>
          <a:lstStyle/>
          <a:p>
            <a:r>
              <a:rPr lang="ru-RU" dirty="0" smtClean="0"/>
              <a:t>Факультативный (лат. </a:t>
            </a:r>
            <a:r>
              <a:rPr lang="ru-RU" dirty="0" err="1" smtClean="0"/>
              <a:t>Facultatis</a:t>
            </a:r>
            <a:r>
              <a:rPr lang="ru-RU" dirty="0" smtClean="0"/>
              <a:t> – возможный) мутуализм, или сотрудничество – это </a:t>
            </a:r>
            <a:r>
              <a:rPr lang="ru-RU" dirty="0" err="1" smtClean="0"/>
              <a:t>взаимновыгодное</a:t>
            </a:r>
            <a:r>
              <a:rPr lang="ru-RU" dirty="0" smtClean="0"/>
              <a:t> сотрудничество или совместное обитание, когда взаимодействие полезно для обоих видов. Оба вида образуют сообщество, но оно не является обязательным, так как каждый вид может существовать изолированно.</a:t>
            </a:r>
            <a:endParaRPr lang="ru-RU" dirty="0"/>
          </a:p>
        </p:txBody>
      </p:sp>
      <p:pic>
        <p:nvPicPr>
          <p:cNvPr id="19458" name="Picture 2" descr="C:\Users\1\Desktop\big\0298.jpg"/>
          <p:cNvPicPr>
            <a:picLocks noGrp="1" noChangeAspect="1" noChangeArrowheads="1"/>
          </p:cNvPicPr>
          <p:nvPr>
            <p:ph sz="half" idx="1"/>
          </p:nvPr>
        </p:nvPicPr>
        <p:blipFill>
          <a:blip r:embed="rId2"/>
          <a:srcRect/>
          <a:stretch>
            <a:fillRect/>
          </a:stretch>
        </p:blipFill>
        <p:spPr bwMode="auto">
          <a:xfrm>
            <a:off x="3786182" y="407870"/>
            <a:ext cx="4357718" cy="5840530"/>
          </a:xfrm>
          <a:prstGeom prst="rect">
            <a:avLst/>
          </a:prstGeom>
          <a:noFill/>
        </p:spPr>
      </p:pic>
      <p:pic>
        <p:nvPicPr>
          <p:cNvPr id="5" name="Picture 4" descr="E:\симбиоз\image008.jpg"/>
          <p:cNvPicPr>
            <a:picLocks noChangeAspect="1" noChangeArrowheads="1"/>
          </p:cNvPicPr>
          <p:nvPr/>
        </p:nvPicPr>
        <p:blipFill>
          <a:blip r:embed="rId3"/>
          <a:srcRect/>
          <a:stretch>
            <a:fillRect/>
          </a:stretch>
        </p:blipFill>
        <p:spPr bwMode="auto">
          <a:xfrm>
            <a:off x="500034" y="4000504"/>
            <a:ext cx="2428875" cy="26289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smtClean="0"/>
              <a:t>Облигатный мутуализм</a:t>
            </a:r>
            <a:endParaRPr lang="ru-RU" dirty="0"/>
          </a:p>
        </p:txBody>
      </p:sp>
      <p:sp>
        <p:nvSpPr>
          <p:cNvPr id="3" name="Текст 2"/>
          <p:cNvSpPr>
            <a:spLocks noGrp="1"/>
          </p:cNvSpPr>
          <p:nvPr>
            <p:ph type="body" idx="2"/>
          </p:nvPr>
        </p:nvSpPr>
        <p:spPr>
          <a:xfrm>
            <a:off x="214282" y="1285860"/>
            <a:ext cx="2743200" cy="4572000"/>
          </a:xfrm>
        </p:spPr>
        <p:txBody>
          <a:bodyPr/>
          <a:lstStyle/>
          <a:p>
            <a:r>
              <a:rPr lang="ru-RU" dirty="0" smtClean="0"/>
              <a:t>Облигатный мутуализм (лат. </a:t>
            </a:r>
            <a:r>
              <a:rPr lang="ru-RU" dirty="0" err="1" smtClean="0"/>
              <a:t>Obligatus</a:t>
            </a:r>
            <a:r>
              <a:rPr lang="ru-RU" dirty="0" smtClean="0"/>
              <a:t> – обязательный; </a:t>
            </a:r>
            <a:r>
              <a:rPr lang="ru-RU" dirty="0" err="1" smtClean="0"/>
              <a:t>Mutuus</a:t>
            </a:r>
            <a:r>
              <a:rPr lang="ru-RU" dirty="0" smtClean="0"/>
              <a:t> взаимный) – форма обязательного взаимовыгодного сотрудничества.</a:t>
            </a:r>
          </a:p>
          <a:p>
            <a:r>
              <a:rPr lang="ru-RU" dirty="0" smtClean="0"/>
              <a:t>     Некоторые живые организмы различных видов настолько приспособились к взаимовыгодному существованию, что уже не могут существовать друг без друга.</a:t>
            </a:r>
            <a:endParaRPr lang="ru-RU" dirty="0"/>
          </a:p>
        </p:txBody>
      </p:sp>
      <p:pic>
        <p:nvPicPr>
          <p:cNvPr id="20482" name="Picture 2" descr="C:\Users\1\Desktop\big\0299.jpg"/>
          <p:cNvPicPr>
            <a:picLocks noGrp="1" noChangeAspect="1" noChangeArrowheads="1"/>
          </p:cNvPicPr>
          <p:nvPr>
            <p:ph sz="half" idx="1"/>
          </p:nvPr>
        </p:nvPicPr>
        <p:blipFill>
          <a:blip r:embed="rId2"/>
          <a:srcRect/>
          <a:stretch>
            <a:fillRect/>
          </a:stretch>
        </p:blipFill>
        <p:spPr bwMode="auto">
          <a:xfrm>
            <a:off x="214282" y="3786190"/>
            <a:ext cx="4071966" cy="2857496"/>
          </a:xfrm>
          <a:prstGeom prst="rect">
            <a:avLst/>
          </a:prstGeom>
          <a:noFill/>
        </p:spPr>
      </p:pic>
      <p:sp>
        <p:nvSpPr>
          <p:cNvPr id="86019" name="Rectangle 3"/>
          <p:cNvSpPr>
            <a:spLocks noChangeArrowheads="1"/>
          </p:cNvSpPr>
          <p:nvPr/>
        </p:nvSpPr>
        <p:spPr bwMode="auto">
          <a:xfrm>
            <a:off x="0" y="0"/>
            <a:ext cx="1412566" cy="509370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  </a:t>
            </a:r>
            <a:r>
              <a:rPr kumimoji="0" lang="ru-RU" sz="29100" b="0" i="0" u="none" strike="noStrike" cap="none" normalizeH="0" baseline="0" dirty="0" smtClean="0">
                <a:ln>
                  <a:noFill/>
                </a:ln>
                <a:solidFill>
                  <a:schemeClr val="tx1"/>
                </a:solidFill>
                <a:effectLst/>
                <a:latin typeface="Arial" pitchFamily="34" charset="0"/>
              </a:rPr>
              <a:t> </a:t>
            </a:r>
            <a:r>
              <a:rPr kumimoji="0" lang="ru-RU" sz="800" b="0" i="0" u="none" strike="noStrike" cap="none" normalizeH="0" baseline="0" dirty="0" smtClean="0">
                <a:ln>
                  <a:noFill/>
                </a:ln>
                <a:solidFill>
                  <a:srgbClr val="212418"/>
                </a:solidFill>
                <a:effectLst/>
                <a:latin typeface="Verdana" pitchFamily="34" charset="0"/>
              </a:rPr>
              <a:t> </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86020" name="Picture 4" descr="C:\Program Files\Образовательные комплексы\Биология, 6 кл\E4HOME_BIO6\data\res\DL_RES_23A52A24-D2EC-4B26-B9E8-7C38F9130271\4D4810F1-FC1B-4334-9692-B40DB9A6405D.jpeg"/>
          <p:cNvPicPr>
            <a:picLocks noChangeAspect="1" noChangeArrowheads="1"/>
          </p:cNvPicPr>
          <p:nvPr/>
        </p:nvPicPr>
        <p:blipFill>
          <a:blip r:embed="rId3"/>
          <a:srcRect/>
          <a:stretch>
            <a:fillRect/>
          </a:stretch>
        </p:blipFill>
        <p:spPr bwMode="auto">
          <a:xfrm>
            <a:off x="5000628" y="285728"/>
            <a:ext cx="2928958" cy="577951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big\0278.jpg"/>
          <p:cNvPicPr>
            <a:picLocks noGrp="1" noChangeAspect="1" noChangeArrowheads="1"/>
          </p:cNvPicPr>
          <p:nvPr>
            <p:ph sz="half" idx="1"/>
          </p:nvPr>
        </p:nvPicPr>
        <p:blipFill>
          <a:blip r:embed="rId2"/>
          <a:srcRect/>
          <a:stretch>
            <a:fillRect/>
          </a:stretch>
        </p:blipFill>
        <p:spPr bwMode="auto">
          <a:xfrm>
            <a:off x="2786050" y="500042"/>
            <a:ext cx="6286544" cy="5429288"/>
          </a:xfrm>
          <a:prstGeom prst="rect">
            <a:avLst/>
          </a:prstGeom>
          <a:noFill/>
        </p:spPr>
      </p:pic>
      <p:sp>
        <p:nvSpPr>
          <p:cNvPr id="2" name="Заголовок 1"/>
          <p:cNvSpPr>
            <a:spLocks noGrp="1"/>
          </p:cNvSpPr>
          <p:nvPr>
            <p:ph type="title"/>
          </p:nvPr>
        </p:nvSpPr>
        <p:spPr>
          <a:xfrm>
            <a:off x="0" y="0"/>
            <a:ext cx="3028920" cy="1162050"/>
          </a:xfrm>
        </p:spPr>
        <p:txBody>
          <a:bodyPr/>
          <a:lstStyle/>
          <a:p>
            <a:pPr algn="ctr"/>
            <a:r>
              <a:rPr lang="ru-RU" dirty="0" smtClean="0"/>
              <a:t> Биотические факторы </a:t>
            </a:r>
            <a:endParaRPr lang="ru-RU" dirty="0"/>
          </a:p>
        </p:txBody>
      </p:sp>
      <p:sp>
        <p:nvSpPr>
          <p:cNvPr id="3" name="Текст 2"/>
          <p:cNvSpPr>
            <a:spLocks noGrp="1"/>
          </p:cNvSpPr>
          <p:nvPr>
            <p:ph type="body" idx="2"/>
          </p:nvPr>
        </p:nvSpPr>
        <p:spPr>
          <a:xfrm>
            <a:off x="285720" y="1285860"/>
            <a:ext cx="2743200" cy="4572000"/>
          </a:xfrm>
        </p:spPr>
        <p:txBody>
          <a:bodyPr/>
          <a:lstStyle/>
          <a:p>
            <a:r>
              <a:rPr lang="ru-RU" dirty="0" smtClean="0"/>
              <a:t> Биотические факторы – это различные формы межвидовых и </a:t>
            </a:r>
            <a:r>
              <a:rPr lang="ru-RU" dirty="0" err="1" smtClean="0"/>
              <a:t>внутриводовых</a:t>
            </a:r>
            <a:r>
              <a:rPr lang="ru-RU" dirty="0" smtClean="0"/>
              <a:t> </a:t>
            </a:r>
            <a:r>
              <a:rPr lang="ru-RU" dirty="0" err="1" smtClean="0"/>
              <a:t>взаимодействий.В</a:t>
            </a:r>
            <a:r>
              <a:rPr lang="ru-RU" dirty="0" smtClean="0"/>
              <a:t> природе существуют сложные и разносторонние связи как внутри популяций, так и между популяциями различных видов.</a:t>
            </a:r>
          </a:p>
          <a:p>
            <a:r>
              <a:rPr lang="ru-RU" dirty="0" smtClean="0"/>
              <a:t>     Биотические факторы носят самый разнообразный характер. Для обозначения характера биотических отношений (взаимоотношения особей или популяций разных видов), используются условные обозначения: различное сочетание математических знаков: "ноль", "минус", «плюс».</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704088"/>
            <a:ext cx="8305800" cy="3582168"/>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smtClean="0"/>
              <a:t/>
            </a:r>
            <a:br>
              <a:rPr lang="ru-RU" smtClean="0"/>
            </a:br>
            <a:r>
              <a:rPr lang="ru-RU" smtClean="0"/>
              <a:t>Прокомментируйте </a:t>
            </a:r>
            <a:r>
              <a:rPr lang="ru-RU" dirty="0" smtClean="0"/>
              <a:t>следующие видео, используя знания полученные на этом уроке. </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pic>
        <p:nvPicPr>
          <p:cNvPr id="7" name="0599.mpg">
            <a:hlinkClick r:id="" action="ppaction://media"/>
          </p:cNvPr>
          <p:cNvPicPr>
            <a:picLocks noGrp="1" noRot="1" noChangeAspect="1"/>
          </p:cNvPicPr>
          <p:nvPr>
            <p:ph sz="half" idx="1"/>
            <a:videoFile r:link="rId1"/>
          </p:nvPr>
        </p:nvPicPr>
        <p:blipFill>
          <a:blip r:embed="rId3"/>
          <a:stretch>
            <a:fillRect/>
          </a:stretch>
        </p:blipFill>
        <p:spPr>
          <a:xfrm>
            <a:off x="267128" y="180468"/>
            <a:ext cx="8519714" cy="655362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pic>
        <p:nvPicPr>
          <p:cNvPr id="7" name="0589.mpg">
            <a:hlinkClick r:id="" action="ppaction://media"/>
          </p:cNvPr>
          <p:cNvPicPr>
            <a:picLocks noGrp="1" noRot="1" noChangeAspect="1"/>
          </p:cNvPicPr>
          <p:nvPr>
            <p:ph sz="half" idx="1"/>
            <a:videoFile r:link="rId1"/>
          </p:nvPr>
        </p:nvPicPr>
        <p:blipFill>
          <a:blip r:embed="rId3"/>
          <a:stretch>
            <a:fillRect/>
          </a:stretch>
        </p:blipFill>
        <p:spPr>
          <a:xfrm>
            <a:off x="142844" y="70563"/>
            <a:ext cx="8643998" cy="664922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pic>
        <p:nvPicPr>
          <p:cNvPr id="7" name="0588.mpg">
            <a:hlinkClick r:id="" action="ppaction://media"/>
          </p:cNvPr>
          <p:cNvPicPr>
            <a:picLocks noGrp="1" noRot="1" noChangeAspect="1"/>
          </p:cNvPicPr>
          <p:nvPr>
            <p:ph sz="half" idx="1"/>
            <a:videoFile r:link="rId1"/>
          </p:nvPr>
        </p:nvPicPr>
        <p:blipFill>
          <a:blip r:embed="rId3"/>
          <a:stretch>
            <a:fillRect/>
          </a:stretch>
        </p:blipFill>
        <p:spPr>
          <a:xfrm>
            <a:off x="124252" y="70563"/>
            <a:ext cx="8734028" cy="671848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pic>
        <p:nvPicPr>
          <p:cNvPr id="7" name="0587.mpg">
            <a:hlinkClick r:id="" action="ppaction://media"/>
          </p:cNvPr>
          <p:cNvPicPr>
            <a:picLocks noGrp="1" noRot="1" noChangeAspect="1"/>
          </p:cNvPicPr>
          <p:nvPr>
            <p:ph sz="half" idx="1"/>
            <a:videoFile r:link="rId1"/>
          </p:nvPr>
        </p:nvPicPr>
        <p:blipFill>
          <a:blip r:embed="rId3"/>
          <a:stretch>
            <a:fillRect/>
          </a:stretch>
        </p:blipFill>
        <p:spPr>
          <a:xfrm>
            <a:off x="52814" y="15611"/>
            <a:ext cx="8876904" cy="682838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pic>
        <p:nvPicPr>
          <p:cNvPr id="7" name="0585.mpg">
            <a:hlinkClick r:id="" action="ppaction://media"/>
          </p:cNvPr>
          <p:cNvPicPr>
            <a:picLocks noGrp="1" noRot="1" noChangeAspect="1"/>
          </p:cNvPicPr>
          <p:nvPr>
            <p:ph sz="half" idx="1"/>
            <a:videoFile r:link="rId1"/>
          </p:nvPr>
        </p:nvPicPr>
        <p:blipFill>
          <a:blip r:embed="rId3"/>
          <a:stretch>
            <a:fillRect/>
          </a:stretch>
        </p:blipFill>
        <p:spPr>
          <a:xfrm>
            <a:off x="0" y="70563"/>
            <a:ext cx="8858280" cy="681406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pic>
        <p:nvPicPr>
          <p:cNvPr id="5" name="0287.mpg">
            <a:hlinkClick r:id="" action="ppaction://media"/>
          </p:cNvPr>
          <p:cNvPicPr>
            <a:picLocks noGrp="1" noRot="1" noChangeAspect="1"/>
          </p:cNvPicPr>
          <p:nvPr>
            <p:ph sz="half" idx="1"/>
            <a:videoFile r:link="rId1"/>
          </p:nvPr>
        </p:nvPicPr>
        <p:blipFill>
          <a:blip r:embed="rId3"/>
          <a:stretch>
            <a:fillRect/>
          </a:stretch>
        </p:blipFill>
        <p:spPr>
          <a:xfrm>
            <a:off x="0" y="70563"/>
            <a:ext cx="8858280" cy="681406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pic>
        <p:nvPicPr>
          <p:cNvPr id="5" name="0520.mpg">
            <a:hlinkClick r:id="" action="ppaction://media"/>
          </p:cNvPr>
          <p:cNvPicPr>
            <a:picLocks noGrp="1" noRot="1" noChangeAspect="1"/>
          </p:cNvPicPr>
          <p:nvPr>
            <p:ph sz="half" idx="1"/>
            <a:videoFile r:link="rId1"/>
          </p:nvPr>
        </p:nvPicPr>
        <p:blipFill>
          <a:blip r:embed="rId3"/>
          <a:stretch>
            <a:fillRect/>
          </a:stretch>
        </p:blipFill>
        <p:spPr>
          <a:xfrm>
            <a:off x="0" y="15611"/>
            <a:ext cx="8858280" cy="681406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pic>
        <p:nvPicPr>
          <p:cNvPr id="5" name="0306.mpg">
            <a:hlinkClick r:id="" action="ppaction://media"/>
          </p:cNvPr>
          <p:cNvPicPr>
            <a:picLocks noGrp="1" noRot="1" noChangeAspect="1"/>
          </p:cNvPicPr>
          <p:nvPr>
            <p:ph sz="half" idx="1"/>
            <a:videoFile r:link="rId1"/>
          </p:nvPr>
        </p:nvPicPr>
        <p:blipFill>
          <a:blip r:embed="rId3"/>
          <a:stretch>
            <a:fillRect/>
          </a:stretch>
        </p:blipFill>
        <p:spPr>
          <a:xfrm>
            <a:off x="124252" y="70563"/>
            <a:ext cx="8734028" cy="671848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smtClean="0"/>
              <a:t> Биотические факторы </a:t>
            </a:r>
            <a:endParaRPr lang="ru-RU" dirty="0"/>
          </a:p>
        </p:txBody>
      </p:sp>
      <p:sp>
        <p:nvSpPr>
          <p:cNvPr id="3" name="Текст 2"/>
          <p:cNvSpPr>
            <a:spLocks noGrp="1"/>
          </p:cNvSpPr>
          <p:nvPr>
            <p:ph type="body" idx="2"/>
          </p:nvPr>
        </p:nvSpPr>
        <p:spPr>
          <a:xfrm>
            <a:off x="285720" y="1214422"/>
            <a:ext cx="2743200" cy="4572000"/>
          </a:xfrm>
        </p:spPr>
        <p:txBody>
          <a:bodyPr/>
          <a:lstStyle/>
          <a:p>
            <a:r>
              <a:rPr lang="ru-RU" dirty="0" smtClean="0"/>
              <a:t> Знаком "минус" обозначают отрицательные действия одного вида или популяции на рост или прочие характеристики другого вида или популяции; при этом развитие второго вида или популяции затрудняется или делается невозможным.</a:t>
            </a:r>
          </a:p>
          <a:p>
            <a:r>
              <a:rPr lang="ru-RU" dirty="0" smtClean="0"/>
              <a:t>     Высокая или низкая степень воздействия выражается разным количеством минусов. Самый жёсткий тип отношений определяется тремя минусами (хищничество), менее жесткий (паразитизм) – двумя минусами, так как это не обязательно приводит к гибели хозяина, один минус (конкуренция) в том случае, когда двое используют один вид корма.</a:t>
            </a:r>
            <a:endParaRPr lang="ru-RU" dirty="0"/>
          </a:p>
        </p:txBody>
      </p:sp>
      <p:pic>
        <p:nvPicPr>
          <p:cNvPr id="4098" name="Picture 2" descr="C:\Users\1\Desktop\big\0279.jpg"/>
          <p:cNvPicPr>
            <a:picLocks noGrp="1" noChangeAspect="1" noChangeArrowheads="1"/>
          </p:cNvPicPr>
          <p:nvPr>
            <p:ph sz="half" idx="1"/>
          </p:nvPr>
        </p:nvPicPr>
        <p:blipFill>
          <a:blip r:embed="rId2"/>
          <a:srcRect/>
          <a:stretch>
            <a:fillRect/>
          </a:stretch>
        </p:blipFill>
        <p:spPr bwMode="auto">
          <a:xfrm>
            <a:off x="3500430" y="1071546"/>
            <a:ext cx="5357850" cy="50006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Desktop\big\0280.jpg"/>
          <p:cNvPicPr>
            <a:picLocks noGrp="1" noChangeAspect="1" noChangeArrowheads="1"/>
          </p:cNvPicPr>
          <p:nvPr>
            <p:ph sz="half" idx="1"/>
          </p:nvPr>
        </p:nvPicPr>
        <p:blipFill>
          <a:blip r:embed="rId2"/>
          <a:srcRect/>
          <a:stretch>
            <a:fillRect/>
          </a:stretch>
        </p:blipFill>
        <p:spPr bwMode="auto">
          <a:xfrm>
            <a:off x="2500298" y="928670"/>
            <a:ext cx="6329378" cy="5082044"/>
          </a:xfrm>
          <a:prstGeom prst="rect">
            <a:avLst/>
          </a:prstGeom>
          <a:noFill/>
        </p:spPr>
      </p:pic>
      <p:sp>
        <p:nvSpPr>
          <p:cNvPr id="2" name="Заголовок 1"/>
          <p:cNvSpPr>
            <a:spLocks noGrp="1"/>
          </p:cNvSpPr>
          <p:nvPr>
            <p:ph type="title"/>
          </p:nvPr>
        </p:nvSpPr>
        <p:spPr>
          <a:xfrm>
            <a:off x="0" y="0"/>
            <a:ext cx="2743200" cy="1162050"/>
          </a:xfrm>
        </p:spPr>
        <p:txBody>
          <a:bodyPr/>
          <a:lstStyle/>
          <a:p>
            <a:pPr algn="ctr"/>
            <a:r>
              <a:rPr lang="ru-RU" dirty="0" smtClean="0"/>
              <a:t> Биотические факторы </a:t>
            </a:r>
            <a:endParaRPr lang="ru-RU" dirty="0"/>
          </a:p>
        </p:txBody>
      </p:sp>
      <p:sp>
        <p:nvSpPr>
          <p:cNvPr id="3" name="Текст 2"/>
          <p:cNvSpPr>
            <a:spLocks noGrp="1"/>
          </p:cNvSpPr>
          <p:nvPr>
            <p:ph type="body" idx="2"/>
          </p:nvPr>
        </p:nvSpPr>
        <p:spPr>
          <a:xfrm>
            <a:off x="285720" y="1285860"/>
            <a:ext cx="2743200" cy="4572000"/>
          </a:xfrm>
        </p:spPr>
        <p:txBody>
          <a:bodyPr/>
          <a:lstStyle/>
          <a:p>
            <a:r>
              <a:rPr lang="ru-RU" dirty="0" smtClean="0"/>
              <a:t> Знаком  "плюс" обозначают благоприятное действие одного вида или популяции на рост, выживание или прочие характеристики  другого вида или популяции,  при этом развитие вида или популяции делается возможным или облегчается.</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smtClean="0"/>
              <a:t>Хищничество</a:t>
            </a:r>
            <a:endParaRPr lang="ru-RU" dirty="0"/>
          </a:p>
        </p:txBody>
      </p:sp>
      <p:sp>
        <p:nvSpPr>
          <p:cNvPr id="3" name="Текст 2"/>
          <p:cNvSpPr>
            <a:spLocks noGrp="1"/>
          </p:cNvSpPr>
          <p:nvPr>
            <p:ph type="body" idx="2"/>
          </p:nvPr>
        </p:nvSpPr>
        <p:spPr>
          <a:xfrm>
            <a:off x="285720" y="1357298"/>
            <a:ext cx="2743200" cy="4572000"/>
          </a:xfrm>
        </p:spPr>
        <p:txBody>
          <a:bodyPr/>
          <a:lstStyle/>
          <a:p>
            <a:r>
              <a:rPr lang="ru-RU" dirty="0" smtClean="0"/>
              <a:t> Хищничество – такой тип отношений, при котором особи одного вида поедают особей другого вида, например, хищный вид нападает на вид-жертву, которым он питается. В основе отношений "хищник – жертва" лежат пищевые связи.</a:t>
            </a:r>
            <a:endParaRPr lang="ru-RU" dirty="0"/>
          </a:p>
        </p:txBody>
      </p:sp>
      <p:pic>
        <p:nvPicPr>
          <p:cNvPr id="6146" name="Picture 2" descr="C:\Users\1\Desktop\big\0281.jpg"/>
          <p:cNvPicPr>
            <a:picLocks noGrp="1" noChangeAspect="1" noChangeArrowheads="1"/>
          </p:cNvPicPr>
          <p:nvPr>
            <p:ph sz="half" idx="1"/>
          </p:nvPr>
        </p:nvPicPr>
        <p:blipFill>
          <a:blip r:embed="rId2"/>
          <a:srcRect/>
          <a:stretch>
            <a:fillRect/>
          </a:stretch>
        </p:blipFill>
        <p:spPr bwMode="auto">
          <a:xfrm>
            <a:off x="3143240" y="1214422"/>
            <a:ext cx="5880229" cy="47149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1\Desktop\big\0282.jpg"/>
          <p:cNvPicPr>
            <a:picLocks noGrp="1" noChangeAspect="1" noChangeArrowheads="1"/>
          </p:cNvPicPr>
          <p:nvPr>
            <p:ph sz="half" idx="1"/>
          </p:nvPr>
        </p:nvPicPr>
        <p:blipFill>
          <a:blip r:embed="rId2"/>
          <a:srcRect/>
          <a:stretch>
            <a:fillRect/>
          </a:stretch>
        </p:blipFill>
        <p:spPr bwMode="auto">
          <a:xfrm>
            <a:off x="2214546" y="357166"/>
            <a:ext cx="6761395" cy="6215106"/>
          </a:xfrm>
          <a:prstGeom prst="rect">
            <a:avLst/>
          </a:prstGeom>
          <a:noFill/>
        </p:spPr>
      </p:pic>
      <p:sp>
        <p:nvSpPr>
          <p:cNvPr id="2" name="Заголовок 1"/>
          <p:cNvSpPr>
            <a:spLocks noGrp="1"/>
          </p:cNvSpPr>
          <p:nvPr>
            <p:ph type="title"/>
          </p:nvPr>
        </p:nvSpPr>
        <p:spPr>
          <a:xfrm>
            <a:off x="0" y="-357214"/>
            <a:ext cx="2743200" cy="1162050"/>
          </a:xfrm>
        </p:spPr>
        <p:txBody>
          <a:bodyPr/>
          <a:lstStyle/>
          <a:p>
            <a:pPr algn="ctr"/>
            <a:r>
              <a:rPr lang="ru-RU" dirty="0" smtClean="0"/>
              <a:t>Паразитизм</a:t>
            </a:r>
            <a:endParaRPr lang="ru-RU" dirty="0"/>
          </a:p>
        </p:txBody>
      </p:sp>
      <p:sp>
        <p:nvSpPr>
          <p:cNvPr id="3" name="Текст 2"/>
          <p:cNvSpPr>
            <a:spLocks noGrp="1"/>
          </p:cNvSpPr>
          <p:nvPr>
            <p:ph type="body" idx="2"/>
          </p:nvPr>
        </p:nvSpPr>
        <p:spPr>
          <a:xfrm>
            <a:off x="214282" y="928670"/>
            <a:ext cx="1928826" cy="4572000"/>
          </a:xfrm>
        </p:spPr>
        <p:txBody>
          <a:bodyPr/>
          <a:lstStyle/>
          <a:p>
            <a:r>
              <a:rPr lang="ru-RU" dirty="0" smtClean="0"/>
              <a:t>Паразитизм (греч. </a:t>
            </a:r>
            <a:r>
              <a:rPr lang="ru-RU" dirty="0" err="1" smtClean="0"/>
              <a:t>Parasitos</a:t>
            </a:r>
            <a:r>
              <a:rPr lang="ru-RU" dirty="0" smtClean="0"/>
              <a:t> – нахлебник, дармоед) – форма отношений, при которых один вид (паразит) использует другой (хозяина) как среду жизни и как источник пищи.</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smtClean="0"/>
              <a:t>Гнездовой паразитизм</a:t>
            </a:r>
            <a:endParaRPr lang="ru-RU" dirty="0"/>
          </a:p>
        </p:txBody>
      </p:sp>
      <p:sp>
        <p:nvSpPr>
          <p:cNvPr id="3" name="Текст 2"/>
          <p:cNvSpPr>
            <a:spLocks noGrp="1"/>
          </p:cNvSpPr>
          <p:nvPr>
            <p:ph type="body" idx="2"/>
          </p:nvPr>
        </p:nvSpPr>
        <p:spPr>
          <a:xfrm>
            <a:off x="214282" y="1285860"/>
            <a:ext cx="2743200" cy="4572000"/>
          </a:xfrm>
        </p:spPr>
        <p:txBody>
          <a:bodyPr/>
          <a:lstStyle/>
          <a:p>
            <a:r>
              <a:rPr lang="ru-RU" dirty="0" smtClean="0"/>
              <a:t>Все знают, что кукушки подкладывают свои яйца в гнезда других птиц. Такое явление получило в экологии название "гнездовой паразитизм". Птицы, в гнездо которых кукушка подложила свое яйцо, выкармливают кукушат, а не своих птенцов, так как птенцы кукушки, вылупившись из яиц, выкидывают из гнезда всех других птенцов. Тем самым кукушка наносит определенный вред другим птицам, поскольку они остаются без потомства - то есть паразитирует на них.</a:t>
            </a:r>
            <a:endParaRPr lang="ru-RU" dirty="0"/>
          </a:p>
        </p:txBody>
      </p:sp>
      <p:pic>
        <p:nvPicPr>
          <p:cNvPr id="8194" name="Picture 2" descr="C:\Users\1\Desktop\big\0283.jpg"/>
          <p:cNvPicPr>
            <a:picLocks noGrp="1" noChangeAspect="1" noChangeArrowheads="1"/>
          </p:cNvPicPr>
          <p:nvPr>
            <p:ph sz="half" idx="1"/>
          </p:nvPr>
        </p:nvPicPr>
        <p:blipFill>
          <a:blip r:embed="rId2"/>
          <a:srcRect/>
          <a:stretch>
            <a:fillRect/>
          </a:stretch>
        </p:blipFill>
        <p:spPr bwMode="auto">
          <a:xfrm>
            <a:off x="3043033" y="1142984"/>
            <a:ext cx="5966078" cy="471490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743200" cy="1162050"/>
          </a:xfrm>
        </p:spPr>
        <p:txBody>
          <a:bodyPr/>
          <a:lstStyle/>
          <a:p>
            <a:pPr algn="ctr"/>
            <a:r>
              <a:rPr lang="ru-RU" dirty="0" smtClean="0"/>
              <a:t>Конкуренция</a:t>
            </a:r>
            <a:endParaRPr lang="ru-RU" dirty="0"/>
          </a:p>
        </p:txBody>
      </p:sp>
      <p:sp>
        <p:nvSpPr>
          <p:cNvPr id="3" name="Текст 2"/>
          <p:cNvSpPr>
            <a:spLocks noGrp="1"/>
          </p:cNvSpPr>
          <p:nvPr>
            <p:ph type="body" idx="2"/>
          </p:nvPr>
        </p:nvSpPr>
        <p:spPr>
          <a:xfrm>
            <a:off x="214282" y="1214422"/>
            <a:ext cx="2743200" cy="5143536"/>
          </a:xfrm>
        </p:spPr>
        <p:txBody>
          <a:bodyPr>
            <a:normAutofit fontScale="92500"/>
          </a:bodyPr>
          <a:lstStyle/>
          <a:p>
            <a:r>
              <a:rPr lang="ru-RU" dirty="0" smtClean="0"/>
              <a:t>Конкуренция (лат. </a:t>
            </a:r>
            <a:r>
              <a:rPr lang="ru-RU" dirty="0" err="1" smtClean="0"/>
              <a:t>Concurro</a:t>
            </a:r>
            <a:r>
              <a:rPr lang="ru-RU" dirty="0" smtClean="0"/>
              <a:t> – сталкиваться) – взаимоотношения между организмами одного или разных видов, при которых они используют одни и те же ресурсы окружающей среды при дефиците последних (вода, пища, убежище). </a:t>
            </a:r>
          </a:p>
          <a:p>
            <a:endParaRPr lang="ru-RU" dirty="0" smtClean="0"/>
          </a:p>
          <a:p>
            <a:r>
              <a:rPr lang="ru-RU" dirty="0" smtClean="0"/>
              <a:t>При прямой конкуренции конкурирующие особи нередко прибегают к агрессивным столкновениям между собой. В состоянии конкуренции находятся, например, горностаи и хорьки, питающиеся мышами и полевками; мухоловки и синицы конкурируют друг с другом из-за дупел, подходящих для гнездования. Каждый из пары конкурирующих видов находится в невыгодном положении, потому что испытывает отрицательное влияние со стороны соперника.</a:t>
            </a:r>
            <a:endParaRPr lang="ru-RU" dirty="0"/>
          </a:p>
        </p:txBody>
      </p:sp>
      <p:pic>
        <p:nvPicPr>
          <p:cNvPr id="9218" name="Picture 2" descr="C:\Users\1\Desktop\big\0284.jpg"/>
          <p:cNvPicPr>
            <a:picLocks noGrp="1" noChangeAspect="1" noChangeArrowheads="1"/>
          </p:cNvPicPr>
          <p:nvPr>
            <p:ph sz="half" idx="1"/>
          </p:nvPr>
        </p:nvPicPr>
        <p:blipFill>
          <a:blip r:embed="rId2"/>
          <a:srcRect/>
          <a:stretch>
            <a:fillRect/>
          </a:stretch>
        </p:blipFill>
        <p:spPr bwMode="auto">
          <a:xfrm>
            <a:off x="3500430" y="215452"/>
            <a:ext cx="5326064" cy="3521860"/>
          </a:xfrm>
          <a:prstGeom prst="rect">
            <a:avLst/>
          </a:prstGeom>
          <a:noFill/>
        </p:spPr>
      </p:pic>
      <p:pic>
        <p:nvPicPr>
          <p:cNvPr id="9219" name="Picture 3" descr="C:\Users\1\Desktop\big\0285.jpg"/>
          <p:cNvPicPr>
            <a:picLocks noChangeAspect="1" noChangeArrowheads="1"/>
          </p:cNvPicPr>
          <p:nvPr/>
        </p:nvPicPr>
        <p:blipFill>
          <a:blip r:embed="rId3"/>
          <a:srcRect/>
          <a:stretch>
            <a:fillRect/>
          </a:stretch>
        </p:blipFill>
        <p:spPr bwMode="auto">
          <a:xfrm>
            <a:off x="3857620" y="3643314"/>
            <a:ext cx="4916353" cy="304324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1\Desktop\big\0286.jpg"/>
          <p:cNvPicPr>
            <a:picLocks noGrp="1" noChangeAspect="1" noChangeArrowheads="1"/>
          </p:cNvPicPr>
          <p:nvPr>
            <p:ph sz="half" idx="1"/>
          </p:nvPr>
        </p:nvPicPr>
        <p:blipFill>
          <a:blip r:embed="rId2"/>
          <a:srcRect/>
          <a:stretch>
            <a:fillRect/>
          </a:stretch>
        </p:blipFill>
        <p:spPr bwMode="auto">
          <a:xfrm>
            <a:off x="4357686" y="350030"/>
            <a:ext cx="2669351" cy="5898370"/>
          </a:xfrm>
          <a:prstGeom prst="rect">
            <a:avLst/>
          </a:prstGeom>
          <a:noFill/>
        </p:spPr>
      </p:pic>
      <p:sp>
        <p:nvSpPr>
          <p:cNvPr id="2" name="Заголовок 1"/>
          <p:cNvSpPr>
            <a:spLocks noGrp="1"/>
          </p:cNvSpPr>
          <p:nvPr>
            <p:ph type="title"/>
          </p:nvPr>
        </p:nvSpPr>
        <p:spPr>
          <a:xfrm>
            <a:off x="0" y="0"/>
            <a:ext cx="2743200" cy="1162050"/>
          </a:xfrm>
        </p:spPr>
        <p:txBody>
          <a:bodyPr/>
          <a:lstStyle/>
          <a:p>
            <a:pPr algn="ctr"/>
            <a:r>
              <a:rPr lang="ru-RU" dirty="0" smtClean="0"/>
              <a:t>Косвенная конкуренция</a:t>
            </a:r>
            <a:endParaRPr lang="ru-RU" dirty="0"/>
          </a:p>
        </p:txBody>
      </p:sp>
      <p:sp>
        <p:nvSpPr>
          <p:cNvPr id="3" name="Текст 2"/>
          <p:cNvSpPr>
            <a:spLocks noGrp="1"/>
          </p:cNvSpPr>
          <p:nvPr>
            <p:ph type="body" idx="2"/>
          </p:nvPr>
        </p:nvSpPr>
        <p:spPr>
          <a:xfrm>
            <a:off x="214282" y="1285860"/>
            <a:ext cx="2743200" cy="4572000"/>
          </a:xfrm>
        </p:spPr>
        <p:txBody>
          <a:bodyPr>
            <a:normAutofit lnSpcReduction="10000"/>
          </a:bodyPr>
          <a:lstStyle/>
          <a:p>
            <a:r>
              <a:rPr lang="ru-RU" dirty="0" smtClean="0"/>
              <a:t>Косвенная конкуренция  не предполагает непосредственного взаимодействия между особями. Классическим примером межвидовой конкуренции являются описанные российским учёным Георгием </a:t>
            </a:r>
            <a:r>
              <a:rPr lang="ru-RU" dirty="0" err="1" smtClean="0"/>
              <a:t>Гаузе</a:t>
            </a:r>
            <a:r>
              <a:rPr lang="ru-RU" dirty="0" smtClean="0"/>
              <a:t> опыты по содержанию популяций двух видов инфузорий на одном и том же ограниченном питании. В результате наблюдений было сделано заключение, получившее название "правила </a:t>
            </a:r>
            <a:r>
              <a:rPr lang="ru-RU" dirty="0" err="1" smtClean="0"/>
              <a:t>Гаузе</a:t>
            </a:r>
            <a:r>
              <a:rPr lang="ru-RU" dirty="0" smtClean="0"/>
              <a:t>, или принципа конкурентного исключения" - если два вида с одинаковыми экологическими потребностями оказываются в одном сообществе, рано или поздно один конкурент вытесняет другого.</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TotalTime>
  <Words>1143</Words>
  <Application>Microsoft Office PowerPoint</Application>
  <PresentationFormat>Экран (4:3)</PresentationFormat>
  <Paragraphs>51</Paragraphs>
  <Slides>28</Slides>
  <Notes>0</Notes>
  <HiddenSlides>0</HiddenSlides>
  <MMClips>8</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Поток</vt:lpstr>
      <vt:lpstr>Биотические факторы</vt:lpstr>
      <vt:lpstr> Биотические факторы </vt:lpstr>
      <vt:lpstr> Биотические факторы </vt:lpstr>
      <vt:lpstr> Биотические факторы </vt:lpstr>
      <vt:lpstr>Хищничество</vt:lpstr>
      <vt:lpstr>Паразитизм</vt:lpstr>
      <vt:lpstr>Гнездовой паразитизм</vt:lpstr>
      <vt:lpstr>Конкуренция</vt:lpstr>
      <vt:lpstr>Косвенная конкуренция</vt:lpstr>
      <vt:lpstr>Внутривидовая конкуренция</vt:lpstr>
      <vt:lpstr>Аменсализм</vt:lpstr>
      <vt:lpstr>Аллелопатия</vt:lpstr>
      <vt:lpstr>Нейтрализм</vt:lpstr>
      <vt:lpstr>Эффект группы</vt:lpstr>
      <vt:lpstr>Симбиоз</vt:lpstr>
      <vt:lpstr>Комменсализм</vt:lpstr>
      <vt:lpstr>Форезия</vt:lpstr>
      <vt:lpstr>Факультативный мутуализм</vt:lpstr>
      <vt:lpstr>Облигатный мутуализм</vt:lpstr>
      <vt:lpstr>    Прокомментируйте следующие видео, используя знания полученные на этом уроке. </vt:lpstr>
      <vt:lpstr>Слайд 21</vt:lpstr>
      <vt:lpstr>Слайд 22</vt:lpstr>
      <vt:lpstr>Слайд 23</vt:lpstr>
      <vt:lpstr>Слайд 24</vt:lpstr>
      <vt:lpstr>Слайд 25</vt:lpstr>
      <vt:lpstr>Слайд 26</vt:lpstr>
      <vt:lpstr>Слайд 27</vt:lpstr>
      <vt:lpstr>Слайд 28</vt:lpstr>
    </vt:vector>
  </TitlesOfParts>
  <Company>МБОУ Новороссошанская ООШ</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Биотические факторы</dc:title>
  <dc:creator>Алексей</dc:creator>
  <cp:lastModifiedBy>Алексей</cp:lastModifiedBy>
  <cp:revision>14</cp:revision>
  <dcterms:created xsi:type="dcterms:W3CDTF">2017-01-10T06:33:44Z</dcterms:created>
  <dcterms:modified xsi:type="dcterms:W3CDTF">2018-06-20T05:19:06Z</dcterms:modified>
</cp:coreProperties>
</file>